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799263" cy="9929813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14" autoAdjust="0"/>
  </p:normalViewPr>
  <p:slideViewPr>
    <p:cSldViewPr>
      <p:cViewPr varScale="1">
        <p:scale>
          <a:sx n="86" d="100"/>
          <a:sy n="86" d="100"/>
        </p:scale>
        <p:origin x="152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123B98-9E83-4EC7-A232-A49ABD9891C4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 smtClean="0"/>
              <a:t>Щракн., за да ред. стил на загл. в обр.</a:t>
            </a:r>
          </a:p>
          <a:p>
            <a:pPr lvl="1"/>
            <a:r>
              <a:rPr lang="bg-BG" smtClean="0"/>
              <a:t>Второ ниво</a:t>
            </a:r>
          </a:p>
          <a:p>
            <a:pPr lvl="2"/>
            <a:r>
              <a:rPr lang="bg-BG" smtClean="0"/>
              <a:t>Трето ниво</a:t>
            </a:r>
          </a:p>
          <a:p>
            <a:pPr lvl="3"/>
            <a:r>
              <a:rPr lang="bg-BG" smtClean="0"/>
              <a:t>Четвърто ниво</a:t>
            </a:r>
          </a:p>
          <a:p>
            <a:pPr lvl="4"/>
            <a:r>
              <a:rPr lang="bg-BG" smtClean="0"/>
              <a:t>Пето ниво</a:t>
            </a:r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43ACF0-BFC0-48EF-8FB4-42A50E6BCF23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ACF0-BFC0-48EF-8FB4-42A50E6BCF23}" type="slidenum">
              <a:rPr lang="bg-BG" smtClean="0"/>
              <a:pPr/>
              <a:t>1</a:t>
            </a:fld>
            <a:endParaRPr lang="bg-BG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43ACF0-BFC0-48EF-8FB4-42A50E6BCF23}" type="slidenum">
              <a:rPr lang="bg-BG" smtClean="0"/>
              <a:pPr/>
              <a:t>6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32286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22B35730-BCF4-4396-B8B9-CDCD4DB8B04E}" type="datetimeFigureOut">
              <a:rPr lang="bg-BG" smtClean="0"/>
              <a:pPr/>
              <a:t>19.12.2019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BF4BC6A-F2F2-4189-84A7-90C3E52F200B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file:///C:\My%20Documents\&#1054;&#1041;&#1065;&#1048;&#1053;&#1040;%20%20&#1063;&#1048;&#1055;&#1056;&#1054;&#1042;&#1062;&#1048;_files\image002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683568" y="908720"/>
            <a:ext cx="8208912" cy="1368152"/>
          </a:xfrm>
        </p:spPr>
        <p:txBody>
          <a:bodyPr>
            <a:normAutofit fontScale="90000"/>
          </a:bodyPr>
          <a:lstStyle/>
          <a:p>
            <a:pPr algn="ctr"/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1800" dirty="0" smtClean="0"/>
              <a:t/>
            </a:r>
            <a:br>
              <a:rPr lang="bg-BG" sz="1800" dirty="0" smtClean="0"/>
            </a:br>
            <a:r>
              <a:rPr lang="bg-BG" sz="60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ОБЩИНА ЧИПРОВЦИ</a:t>
            </a:r>
            <a:r>
              <a:rPr lang="bg-BG" sz="6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6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гр. Чипровци 3460, бул. „Петър Парчевич” №45, </a:t>
            </a:r>
            <a:r>
              <a:rPr lang="bg-BG" sz="1300" dirty="0" err="1" smtClean="0">
                <a:latin typeface="Times New Roman" pitchFamily="18" charset="0"/>
                <a:cs typeface="Times New Roman" pitchFamily="18" charset="0"/>
              </a:rPr>
              <a:t>обл</a:t>
            </a: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. Монтана</a:t>
            </a:r>
            <a:br>
              <a:rPr lang="bg-BG" sz="13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300" dirty="0" smtClean="0">
                <a:latin typeface="Times New Roman" pitchFamily="18" charset="0"/>
                <a:cs typeface="Times New Roman" pitchFamily="18" charset="0"/>
              </a:rPr>
              <a:t>тел. 09554/2828, факс 09554/9613,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de-DE" sz="1300" dirty="0" smtClean="0">
                <a:latin typeface="Times New Roman" pitchFamily="18" charset="0"/>
                <a:cs typeface="Times New Roman" pitchFamily="18" charset="0"/>
              </a:rPr>
              <a:t>: chiprovci@mail.bg</a:t>
            </a:r>
            <a:r>
              <a:rPr lang="bg-BG" dirty="0" smtClean="0"/>
              <a:t/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043608" y="1844824"/>
            <a:ext cx="7406640" cy="4387248"/>
          </a:xfrm>
        </p:spPr>
        <p:txBody>
          <a:bodyPr/>
          <a:lstStyle/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endParaRPr lang="bg-BG" dirty="0" smtClean="0"/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ПРОЕКТОБЮДЖЕТ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ОБЩИНА ЧИПРОВЦИ </a:t>
            </a:r>
          </a:p>
          <a:p>
            <a:pPr algn="ctr"/>
            <a:r>
              <a:rPr lang="bg-BG" sz="4000" b="1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ЗА 2020 ГОДИНА</a:t>
            </a:r>
            <a:endParaRPr lang="bg-BG" sz="4000" b="1" dirty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Картина 3" descr="Description: C:\My Documents\ОБЩИНА  ЧИПРОВЦИ_files\image002.jpg"/>
          <p:cNvPicPr/>
          <p:nvPr/>
        </p:nvPicPr>
        <p:blipFill>
          <a:blip r:embed="rId3" r:link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916832"/>
            <a:ext cx="936104" cy="12241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>
          <a:xfrm>
            <a:off x="1043608" y="404664"/>
            <a:ext cx="7406640" cy="260790"/>
          </a:xfrm>
        </p:spPr>
        <p:txBody>
          <a:bodyPr>
            <a:noAutofit/>
          </a:bodyPr>
          <a:lstStyle/>
          <a:p>
            <a:pPr algn="ctr"/>
            <a:r>
              <a:rPr lang="bg-BG" sz="1400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ОБЩИНА ЧИПРОВЦИ</a:t>
            </a: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1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bg-BG" sz="1400" dirty="0" smtClean="0">
                <a:latin typeface="Times New Roman" pitchFamily="18" charset="0"/>
                <a:cs typeface="Times New Roman" pitchFamily="18" charset="0"/>
              </a:rPr>
              <a:t>ПРОЕКТОБЮДЖЕТ 2020</a:t>
            </a:r>
            <a:endParaRPr lang="bg-BG" sz="1400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>
          <a:xfrm>
            <a:off x="1187624" y="1484784"/>
            <a:ext cx="7406640" cy="504056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Проектобюджетът на Община Чипровци е съставен при спазване на показателите на чл. 45, ал. 1 от ЗПФ, натуралните и стойностни показатели за прилагане на стандартите в делегираните от държавата дейности за 2020 г. и бюджетната прогноза за постъпленията от местни приходи и на разходите за местни дейности.</a:t>
            </a:r>
          </a:p>
          <a:p>
            <a:pPr algn="just">
              <a:buFont typeface="Wingdings" pitchFamily="2" charset="2"/>
              <a:buChar char="q"/>
            </a:pPr>
            <a:endParaRPr lang="bg-BG" sz="2400" dirty="0" smtClean="0">
              <a:solidFill>
                <a:schemeClr val="accent3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Проектобюджетът е разработен за делегирани от държавата дейности, местни дейности и </a:t>
            </a:r>
            <a:r>
              <a:rPr lang="bg-BG" sz="2400" dirty="0" err="1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дофинансирани</a:t>
            </a:r>
            <a:r>
              <a:rPr lang="bg-BG" sz="2400" dirty="0" smtClean="0"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 държавни дейности, със съдействието на кметове на кметства, кметски наместници и ръководители на бюджетни звена.</a:t>
            </a:r>
          </a:p>
          <a:p>
            <a:pPr>
              <a:buFont typeface="Wingdings" pitchFamily="2" charset="2"/>
              <a:buChar char="q"/>
            </a:pPr>
            <a:endParaRPr lang="bg-BG" sz="2000" dirty="0" smtClean="0">
              <a:solidFill>
                <a:schemeClr val="accent3">
                  <a:lumMod val="50000"/>
                </a:schemeClr>
              </a:solidFill>
            </a:endParaRPr>
          </a:p>
          <a:p>
            <a:pPr>
              <a:buFont typeface="Wingdings" pitchFamily="2" charset="2"/>
              <a:buChar char="q"/>
            </a:pPr>
            <a:endParaRPr lang="bg-BG" sz="1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075240" cy="475918"/>
          </a:xfrm>
        </p:spPr>
        <p:txBody>
          <a:bodyPr>
            <a:noAutofit/>
          </a:bodyPr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ПРОЕКТОБЮДЖЕТЪТ НА ОБЩИНА ЧИПРОВЦИ ВКЛЮЧВА:</a:t>
            </a:r>
            <a:endParaRPr lang="bg-BG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67544" y="1196752"/>
            <a:ext cx="8208912" cy="504056"/>
          </a:xfrm>
        </p:spPr>
        <p:txBody>
          <a:bodyPr>
            <a:noAutofit/>
          </a:bodyPr>
          <a:lstStyle/>
          <a:p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 А. ПРИХОДИ					     3 </a:t>
            </a: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89 352</a:t>
            </a:r>
            <a:endParaRPr lang="bg-BG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39552" y="1628800"/>
            <a:ext cx="8215064" cy="5400600"/>
          </a:xfrm>
        </p:spPr>
        <p:txBody>
          <a:bodyPr>
            <a:normAutofit/>
          </a:bodyPr>
          <a:lstStyle/>
          <a:p>
            <a:pPr>
              <a:buNone/>
            </a:pPr>
            <a:endParaRPr lang="bg-BG" sz="1100" b="1" dirty="0" smtClean="0"/>
          </a:p>
          <a:p>
            <a:pPr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I.</a:t>
            </a: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 ДАНЪЧНИ ПРИХОДИ				       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3 000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Патентен данък					           1 000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Данък върху недвижимите имоти                           30 000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Данък върху превозни средства      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120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Данък при придобиване на имущество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20 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Туристически данък				           2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>
              <a:buNone/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latin typeface="Times New Roman" pitchFamily="18" charset="0"/>
                <a:cs typeface="Times New Roman" pitchFamily="18" charset="0"/>
              </a:rPr>
              <a:t>II. НЕДАНЪЧНИ ПРИХОДИ			    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1 </a:t>
            </a:r>
            <a:r>
              <a:rPr lang="en-US" sz="2400" b="1" u="sng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400" b="1" u="sng" dirty="0" smtClean="0">
                <a:latin typeface="Times New Roman" pitchFamily="18" charset="0"/>
                <a:cs typeface="Times New Roman" pitchFamily="18" charset="0"/>
              </a:rPr>
              <a:t>99 800</a:t>
            </a:r>
            <a:endParaRPr lang="bg-BG" sz="2400" u="sng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Такси                                                                          200 000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2. Доходи от собственост                                             982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00</a:t>
            </a:r>
          </a:p>
          <a:p>
            <a:pPr>
              <a:buNone/>
            </a:pP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3. Глоби и лихви                                                            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bg-BG" sz="24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5 000</a:t>
            </a:r>
          </a:p>
          <a:p>
            <a:pPr>
              <a:buNone/>
            </a:pPr>
            <a:endParaRPr lang="bg-BG" sz="2400" b="1" dirty="0" smtClean="0">
              <a:solidFill>
                <a:schemeClr val="accent5">
                  <a:lumMod val="50000"/>
                </a:schemeClr>
              </a:solidFill>
            </a:endParaRPr>
          </a:p>
          <a:p>
            <a:pPr>
              <a:buNone/>
            </a:pPr>
            <a:endParaRPr lang="bg-BG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075240" cy="619934"/>
          </a:xfrm>
        </p:spPr>
        <p:txBody>
          <a:bodyPr/>
          <a:lstStyle/>
          <a:p>
            <a:pPr algn="ctr"/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ПРОЕКТОБЮДЖЕТЪТ</a:t>
            </a:r>
            <a:r>
              <a:rPr lang="bg-BG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400" dirty="0" smtClean="0">
                <a:latin typeface="Times New Roman" pitchFamily="18" charset="0"/>
                <a:cs typeface="Times New Roman" pitchFamily="18" charset="0"/>
              </a:rPr>
              <a:t>НА ОБЩИНА ЧИПРОВЦИ ВКЛЮЧВА:</a:t>
            </a:r>
            <a:endParaRPr lang="bg-BG" sz="2400" dirty="0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539552" y="1340768"/>
            <a:ext cx="8153400" cy="4752528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4. Други неданъчни приходи                              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5 000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5. Приходи от разпореждане с                            65 000                                     общинска собственост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6. Приходи от концесии                                       30 000</a:t>
            </a:r>
          </a:p>
          <a:p>
            <a:pPr>
              <a:buNone/>
            </a:pP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7. Внесен ДДС и други данъци		    -</a:t>
            </a:r>
            <a:r>
              <a:rPr lang="en-US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2800" b="1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7 200</a:t>
            </a:r>
          </a:p>
          <a:p>
            <a:pPr>
              <a:buNone/>
            </a:pPr>
            <a:endParaRPr lang="bg-BG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III. СУБСИДИЯ ОТ РБ                                  2 055 248</a:t>
            </a:r>
          </a:p>
          <a:p>
            <a:pPr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V. ТРАНСФЕРИ И ВБЗ			    -</a:t>
            </a:r>
            <a:r>
              <a:rPr lang="bg-BG" sz="2800" b="1" dirty="0">
                <a:latin typeface="Times New Roman" pitchFamily="18" charset="0"/>
                <a:cs typeface="Times New Roman" pitchFamily="18" charset="0"/>
              </a:rPr>
              <a:t>7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0 696</a:t>
            </a:r>
          </a:p>
          <a:p>
            <a:pPr>
              <a:buNone/>
            </a:pP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V. ПРЕХОДЕН ОСТАТЪК                          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    32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000</a:t>
            </a:r>
            <a:r>
              <a:rPr lang="bg-BG" sz="2800" b="1" dirty="0" smtClean="0">
                <a:latin typeface="Times New Roman" pitchFamily="18" charset="0"/>
                <a:cs typeface="Times New Roman" pitchFamily="18" charset="0"/>
              </a:rPr>
              <a:t>   </a:t>
            </a:r>
            <a:endParaRPr lang="bg-BG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bg-BG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79512" y="216778"/>
            <a:ext cx="8712968" cy="475918"/>
          </a:xfrm>
        </p:spPr>
        <p:txBody>
          <a:bodyPr>
            <a:normAutofit/>
          </a:bodyPr>
          <a:lstStyle/>
          <a:p>
            <a:r>
              <a:rPr lang="bg-BG" sz="1800" dirty="0" smtClean="0">
                <a:latin typeface="Times New Roman" pitchFamily="18" charset="0"/>
                <a:cs typeface="Times New Roman" pitchFamily="18" charset="0"/>
              </a:rPr>
              <a:t>               ПРОЕКТОБЮДЖЕТЪТ НА ОБЩИНА ЧИПРОВЦИ ВКЛЮЧВА:</a:t>
            </a:r>
            <a:endParaRPr lang="bg-BG" sz="1800" dirty="0"/>
          </a:p>
        </p:txBody>
      </p:sp>
      <p:graphicFrame>
        <p:nvGraphicFramePr>
          <p:cNvPr id="9" name="Контейнер за съдържание 8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79325338"/>
              </p:ext>
            </p:extLst>
          </p:nvPr>
        </p:nvGraphicFramePr>
        <p:xfrm>
          <a:off x="1225550" y="1425575"/>
          <a:ext cx="7123113" cy="4943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Работен лист" r:id="rId3" imgW="5791200" imgH="4019506" progId="Excel.Sheet.12">
                  <p:embed/>
                </p:oleObj>
              </mc:Choice>
              <mc:Fallback>
                <p:oleObj name="Работен лист" r:id="rId3" imgW="5791200" imgH="4019506" progId="Excel.Sheet.12">
                  <p:embed/>
                  <p:pic>
                    <p:nvPicPr>
                      <p:cNvPr id="0" name="Контейнер за съдържание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5550" y="1425575"/>
                        <a:ext cx="7123113" cy="49434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243773366"/>
              </p:ext>
            </p:extLst>
          </p:nvPr>
        </p:nvGraphicFramePr>
        <p:xfrm>
          <a:off x="900113" y="1098550"/>
          <a:ext cx="8056562" cy="590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Работен лист" r:id="rId4" imgW="7010400" imgH="5133931" progId="Excel.Sheet.12">
                  <p:embed/>
                </p:oleObj>
              </mc:Choice>
              <mc:Fallback>
                <p:oleObj name="Работен лист" r:id="rId4" imgW="7010400" imgH="5133931" progId="Excel.Sheet.12">
                  <p:embed/>
                  <p:pic>
                    <p:nvPicPr>
                      <p:cNvPr id="0" name="Контейнер за съдържани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1098550"/>
                        <a:ext cx="8056562" cy="5900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Контейнер за съдържание 4"/>
          <p:cNvGraphicFramePr>
            <a:graphicFrameLocks noGrp="1" noChangeAspect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567190431"/>
              </p:ext>
            </p:extLst>
          </p:nvPr>
        </p:nvGraphicFramePr>
        <p:xfrm>
          <a:off x="974725" y="619125"/>
          <a:ext cx="7050088" cy="5437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Работен лист" r:id="rId3" imgW="6200925" imgH="4781461" progId="Excel.Sheet.8">
                  <p:embed/>
                </p:oleObj>
              </mc:Choice>
              <mc:Fallback>
                <p:oleObj name="Работен лист" r:id="rId3" imgW="6200925" imgH="4781461" progId="Excel.Sheet.8">
                  <p:embed/>
                  <p:pic>
                    <p:nvPicPr>
                      <p:cNvPr id="0" name="Контейнер за съдържание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4725" y="619125"/>
                        <a:ext cx="7050088" cy="5437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Слънцестоен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тема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О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535</TotalTime>
  <Words>156</Words>
  <Application>Microsoft Office PowerPoint</Application>
  <PresentationFormat>Презентация на цял екран (4:3)</PresentationFormat>
  <Paragraphs>40</Paragraphs>
  <Slides>7</Slides>
  <Notes>2</Notes>
  <HiddenSlides>0</HiddenSlides>
  <MMClips>0</MMClips>
  <ScaleCrop>false</ScaleCrop>
  <HeadingPairs>
    <vt:vector size="8" baseType="variant">
      <vt:variant>
        <vt:lpstr>Използвани шрифтове</vt:lpstr>
      </vt:variant>
      <vt:variant>
        <vt:i4>7</vt:i4>
      </vt:variant>
      <vt:variant>
        <vt:lpstr>Тема</vt:lpstr>
      </vt:variant>
      <vt:variant>
        <vt:i4>1</vt:i4>
      </vt:variant>
      <vt:variant>
        <vt:lpstr>Вградени OLE сървъри</vt:lpstr>
      </vt:variant>
      <vt:variant>
        <vt:i4>1</vt:i4>
      </vt:variant>
      <vt:variant>
        <vt:lpstr>Заглавия на слайдовете</vt:lpstr>
      </vt:variant>
      <vt:variant>
        <vt:i4>7</vt:i4>
      </vt:variant>
    </vt:vector>
  </HeadingPairs>
  <TitlesOfParts>
    <vt:vector size="16" baseType="lpstr">
      <vt:lpstr>Calibri</vt:lpstr>
      <vt:lpstr>Corbel</vt:lpstr>
      <vt:lpstr>Gill Sans MT</vt:lpstr>
      <vt:lpstr>Times New Roman</vt:lpstr>
      <vt:lpstr>Verdana</vt:lpstr>
      <vt:lpstr>Wingdings</vt:lpstr>
      <vt:lpstr>Wingdings 2</vt:lpstr>
      <vt:lpstr>Слънцестоене</vt:lpstr>
      <vt:lpstr>Работен лист</vt:lpstr>
      <vt:lpstr>           ОБЩИНА ЧИПРОВЦИ гр. Чипровци 3460, бул. „Петър Парчевич” №45, обл. Монтана тел. 09554/2828, факс 09554/9613, e-mail: chiprovci@mail.bg </vt:lpstr>
      <vt:lpstr>ОБЩИНА ЧИПРОВЦИ ПРОЕКТОБЮДЖЕТ 2020</vt:lpstr>
      <vt:lpstr>ПРОЕКТОБЮДЖЕТЪТ НА ОБЩИНА ЧИПРОВЦИ ВКЛЮЧВА:</vt:lpstr>
      <vt:lpstr>ПРОЕКТОБЮДЖЕТЪТ НА ОБЩИНА ЧИПРОВЦИ ВКЛЮЧВА:</vt:lpstr>
      <vt:lpstr>               ПРОЕКТОБЮДЖЕТЪТ НА ОБЩИНА ЧИПРОВЦИ ВКЛЮЧВА:</vt:lpstr>
      <vt:lpstr>Презентация на PowerPoint</vt:lpstr>
      <vt:lpstr>Презентация на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ОБЩИНА ЧИПРОВЦИ гр. Чипровци 3460, бул. „Петър Парчевич” 45, обл. Монтана тел. 09554/ 28 28, факс 09554/ 96 13, e-mail: chiprovci@mail.bg</dc:title>
  <dc:creator>Cveti</dc:creator>
  <cp:lastModifiedBy>Потребител на Windows</cp:lastModifiedBy>
  <cp:revision>58</cp:revision>
  <cp:lastPrinted>2019-12-23T09:59:33Z</cp:lastPrinted>
  <dcterms:created xsi:type="dcterms:W3CDTF">2015-11-30T08:52:55Z</dcterms:created>
  <dcterms:modified xsi:type="dcterms:W3CDTF">2019-12-19T11:37:03Z</dcterms:modified>
</cp:coreProperties>
</file>